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1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58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09" autoAdjust="0"/>
  </p:normalViewPr>
  <p:slideViewPr>
    <p:cSldViewPr snapToGrid="0" snapToObjects="1">
      <p:cViewPr varScale="1">
        <p:scale>
          <a:sx n="62" d="100"/>
          <a:sy n="62" d="100"/>
        </p:scale>
        <p:origin x="84" y="5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August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August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August 25,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August 25,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August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dirty="0" smtClean="0"/>
              <a:t>may need to use </a:t>
            </a:r>
            <a:r>
              <a:rPr lang="en-US" dirty="0"/>
              <a:t>the UVa Anywhere VPN </a:t>
            </a:r>
            <a:r>
              <a:rPr lang="en-US" dirty="0" smtClean="0"/>
              <a:t>when connecting to Rivanna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</a:t>
            </a:r>
            <a:r>
              <a:rPr lang="en-US" dirty="0" smtClean="0"/>
              <a:t>and follow the instructions.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are Off-Grounds . . .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85951" y="4469317"/>
            <a:ext cx="7261840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“UVa More Secure” VPN if it is available to them.</a:t>
            </a:r>
          </a:p>
          <a:p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Follow the same installation instructions. When launching the VPN, select “More Secure” from the dropdown box.</a:t>
            </a:r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</a:t>
            </a:r>
            <a:r>
              <a:rPr lang="en-US" dirty="0" smtClean="0"/>
              <a:t>three </a:t>
            </a:r>
            <a:r>
              <a:rPr lang="en-US" dirty="0"/>
              <a:t>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Open-on-Demand, </a:t>
            </a:r>
            <a:r>
              <a:rPr lang="en-US" sz="2400" dirty="0" smtClean="0"/>
              <a:t>a </a:t>
            </a:r>
            <a:r>
              <a:rPr lang="en-US" sz="2400" dirty="0"/>
              <a:t>graphical user interface through a web </a:t>
            </a:r>
            <a:r>
              <a:rPr lang="en-US" sz="2400" dirty="0" smtClean="0"/>
              <a:t>browser</a:t>
            </a:r>
          </a:p>
          <a:p>
            <a:pPr marL="1074420" lvl="2" indent="-342900"/>
            <a:r>
              <a:rPr lang="en-US" sz="2400" dirty="0" smtClean="0"/>
              <a:t>examine </a:t>
            </a:r>
            <a:r>
              <a:rPr lang="en-US" sz="2400" dirty="0"/>
              <a:t>and manipulate files and submit </a:t>
            </a:r>
            <a:r>
              <a:rPr lang="en-US" sz="2400" dirty="0" smtClean="0"/>
              <a:t>jobs.</a:t>
            </a:r>
          </a:p>
          <a:p>
            <a:pPr marL="1074420" lvl="2" indent="-342900"/>
            <a:r>
              <a:rPr lang="en-US" sz="2400" dirty="0" smtClean="0"/>
              <a:t>access </a:t>
            </a:r>
            <a:r>
              <a:rPr lang="en-US" sz="2400" dirty="0"/>
              <a:t>applications such as </a:t>
            </a:r>
            <a:r>
              <a:rPr lang="en-US" sz="2400" dirty="0" err="1" smtClean="0"/>
              <a:t>Matlab</a:t>
            </a:r>
            <a:r>
              <a:rPr lang="en-US" sz="2400" dirty="0" smtClean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</a:t>
            </a:r>
            <a:r>
              <a:rPr lang="en-US" sz="2400" dirty="0" smtClean="0"/>
              <a:t>.</a:t>
            </a:r>
          </a:p>
          <a:p>
            <a:pPr marL="1074420" lvl="2" indent="-342900"/>
            <a:r>
              <a:rPr lang="en-US" sz="2400" dirty="0" smtClean="0">
                <a:hlinkClick r:id="rId2"/>
              </a:rPr>
              <a:t>https://rivanna-portal.hpc.virginia.edu</a:t>
            </a:r>
            <a:endParaRPr lang="en-US" sz="2400" dirty="0" smtClean="0"/>
          </a:p>
          <a:p>
            <a:pPr marL="1074420" lvl="2" indent="-342900"/>
            <a:endParaRPr lang="en-US" sz="2400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 smtClean="0"/>
              <a:t>FastX</a:t>
            </a:r>
            <a:r>
              <a:rPr lang="en-US" dirty="0" smtClean="0"/>
              <a:t> Web, direct access to a desktop for </a:t>
            </a:r>
            <a:r>
              <a:rPr lang="en-US" dirty="0" err="1" smtClean="0"/>
              <a:t>Rivanna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https://rivanna-desktop.hpc.virginia.edu</a:t>
            </a:r>
            <a:r>
              <a:rPr lang="en-US" dirty="0" smtClean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3.   </a:t>
            </a:r>
            <a:r>
              <a:rPr lang="en-US" dirty="0" err="1" smtClean="0"/>
              <a:t>ssh</a:t>
            </a:r>
            <a:r>
              <a:rPr lang="en-US" dirty="0" smtClean="0"/>
              <a:t> client, direct access to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</a:t>
            </a:r>
            <a:r>
              <a:rPr lang="en-US" dirty="0" err="1"/>
              <a:t>onDemand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914400" lvl="2" indent="0">
              <a:buNone/>
            </a:pPr>
            <a:endParaRPr lang="en-US" sz="2100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Apps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  </a:t>
            </a:r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 Using Your </a:t>
            </a:r>
            <a:r>
              <a:rPr lang="en-US" dirty="0" err="1" smtClean="0"/>
              <a:t>Netbadge</a:t>
            </a:r>
            <a:r>
              <a:rPr lang="en-US" dirty="0" smtClean="0"/>
              <a:t> Credential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 Using Your </a:t>
            </a:r>
            <a:r>
              <a:rPr lang="en-US" dirty="0" err="1" smtClean="0"/>
              <a:t>Netbadge</a:t>
            </a:r>
            <a:r>
              <a:rPr lang="en-US" dirty="0" smtClean="0"/>
              <a:t> Credentials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dirty="0" smtClean="0"/>
              <a:t>on the plus 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/>
              <a:t>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FastX</a:t>
            </a:r>
            <a:r>
              <a:rPr lang="en-US" dirty="0" smtClean="0"/>
              <a:t> Desktop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 smtClean="0"/>
              <a:t>Now, let’s see how we can connect with an </a:t>
            </a:r>
            <a:r>
              <a:rPr lang="en-US" dirty="0" err="1" smtClean="0"/>
              <a:t>ssh</a:t>
            </a:r>
            <a:r>
              <a:rPr lang="en-US" dirty="0" smtClean="0"/>
              <a:t> client.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Connecting to Rivanna</a:t>
            </a:r>
            <a:endParaRPr lang="en-US" dirty="0"/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</a:t>
            </a:r>
            <a:r>
              <a:rPr lang="en-US" dirty="0" smtClean="0">
                <a:cs typeface="Courier New" panose="02070309020205020404" pitchFamily="49" charset="0"/>
              </a:rPr>
              <a:t>tools on Rivanna.</a:t>
            </a:r>
            <a:endParaRPr lang="en-US" dirty="0">
              <a:cs typeface="Courier New" panose="02070309020205020404" pitchFamily="49" charset="0"/>
            </a:endParaRP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</a:t>
            </a:r>
            <a:r>
              <a:rPr lang="en-US" dirty="0" smtClean="0">
                <a:cs typeface="Courier New" panose="02070309020205020404" pitchFamily="49" charset="0"/>
              </a:rPr>
              <a:t>open the Command Prompt app and </a:t>
            </a:r>
            <a:r>
              <a:rPr lang="en-US" dirty="0">
                <a:cs typeface="Courier New" panose="02070309020205020404" pitchFamily="49" charset="0"/>
              </a:rPr>
              <a:t>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</a:t>
            </a:r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VPN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when </a:t>
            </a:r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 smtClean="0"/>
              <a:t>You will </a:t>
            </a:r>
            <a:r>
              <a:rPr lang="en-US" sz="2800" dirty="0"/>
              <a:t>need to become familiar with Linux/Unix commands. 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 smtClean="0">
                <a:hlinkClick r:id="rId3"/>
              </a:rPr>
              <a:t>learning.rc.virginia.edu/tutorials/</a:t>
            </a:r>
            <a:r>
              <a:rPr lang="en-US" sz="2800" u="sng" dirty="0" err="1" smtClean="0">
                <a:hlinkClick r:id="rId3"/>
              </a:rPr>
              <a:t>unix</a:t>
            </a:r>
            <a:r>
              <a:rPr lang="en-US" sz="2800" u="sng" dirty="0" smtClean="0">
                <a:hlinkClick r:id="rId3"/>
              </a:rPr>
              <a:t>-tutorial/</a:t>
            </a:r>
            <a:endParaRPr lang="en-US" sz="2800" u="sng" dirty="0" smtClean="0"/>
          </a:p>
          <a:p>
            <a:pPr marL="685800" lvl="3">
              <a:spcBef>
                <a:spcPts val="1000"/>
              </a:spcBef>
            </a:pPr>
            <a:r>
              <a:rPr lang="en-US" sz="2600" dirty="0" smtClean="0"/>
              <a:t> </a:t>
            </a:r>
            <a:r>
              <a:rPr lang="en-US" sz="2600" dirty="0"/>
              <a:t>to learn more  about Unix/Linux commands.</a:t>
            </a:r>
          </a:p>
          <a:p>
            <a:r>
              <a:rPr lang="en-US" dirty="0" smtClean="0"/>
              <a:t>Some </a:t>
            </a:r>
            <a:r>
              <a:rPr lang="en-US" dirty="0"/>
              <a:t>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891" y="4635362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Hostnames for </a:t>
            </a:r>
            <a:r>
              <a:rPr lang="en-US" dirty="0" err="1" smtClean="0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</a:t>
            </a:r>
            <a:r>
              <a:rPr lang="en-US" dirty="0" smtClean="0"/>
              <a:t>round-robin </a:t>
            </a:r>
            <a:r>
              <a:rPr lang="en-US" dirty="0"/>
              <a:t>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Editing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smtClean="0"/>
              <a:t>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You can use:</a:t>
            </a:r>
          </a:p>
          <a:p>
            <a:pPr marL="0" indent="0">
              <a:buNone/>
            </a:pPr>
            <a:endParaRPr lang="en-US" sz="2400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The built-in editor in Open-on-Demand. J</a:t>
            </a:r>
            <a:r>
              <a:rPr lang="en-US" sz="2400" dirty="0" smtClean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When in a Terminal Window, use vi or </a:t>
            </a:r>
            <a:r>
              <a:rPr lang="en-US" dirty="0" err="1" smtClean="0"/>
              <a:t>nano</a:t>
            </a:r>
            <a:r>
              <a:rPr lang="en-US" dirty="0" smtClean="0"/>
              <a:t>.  </a:t>
            </a:r>
          </a:p>
          <a:p>
            <a:pPr marL="1074420" lvl="2" indent="-342900"/>
            <a:r>
              <a:rPr lang="en-US" dirty="0" smtClean="0"/>
              <a:t>vi uses all keyboard shortcuts and may take a while to learn.</a:t>
            </a:r>
          </a:p>
          <a:p>
            <a:pPr marL="1074420" lvl="2" indent="-342900"/>
            <a:r>
              <a:rPr lang="en-US" dirty="0" err="1" smtClean="0"/>
              <a:t>nano</a:t>
            </a:r>
            <a:r>
              <a:rPr lang="en-US" dirty="0" smtClean="0"/>
              <a:t> is a very basic editor.  To launch, type: </a:t>
            </a:r>
            <a:r>
              <a:rPr lang="en-US" dirty="0" err="1" smtClean="0"/>
              <a:t>nano</a:t>
            </a:r>
            <a:r>
              <a:rPr lang="en-US" dirty="0" smtClean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In </a:t>
            </a:r>
            <a:r>
              <a:rPr lang="en-US" dirty="0" err="1" smtClean="0"/>
              <a:t>FastX</a:t>
            </a:r>
            <a:r>
              <a:rPr lang="en-US" dirty="0" smtClean="0"/>
              <a:t>, you can use </a:t>
            </a:r>
            <a:r>
              <a:rPr lang="en-US" dirty="0" err="1" smtClean="0"/>
              <a:t>gedit</a:t>
            </a:r>
            <a:r>
              <a:rPr lang="en-US" dirty="0" smtClean="0"/>
              <a:t> or any of your IDEs, like </a:t>
            </a:r>
            <a:r>
              <a:rPr lang="en-US" dirty="0" err="1" smtClean="0"/>
              <a:t>Spyder</a:t>
            </a:r>
            <a:r>
              <a:rPr lang="en-US" dirty="0" smtClean="0"/>
              <a:t> or </a:t>
            </a:r>
            <a:r>
              <a:rPr lang="en-US" dirty="0" err="1" smtClean="0"/>
              <a:t>Rstudio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smtClean="0"/>
              <a:t>Account                    Balance          Reserved           Available</a:t>
            </a:r>
          </a:p>
          <a:p>
            <a:pPr lvl="1"/>
            <a:r>
              <a:rPr lang="en-US" sz="2000" dirty="0" smtClean="0"/>
              <a:t>--------------               -----------         -------------           ------------</a:t>
            </a:r>
          </a:p>
          <a:p>
            <a:pPr lvl="1"/>
            <a:r>
              <a:rPr lang="en-US" sz="2000" dirty="0" err="1" smtClean="0"/>
              <a:t>robot_build</a:t>
            </a:r>
            <a:r>
              <a:rPr lang="en-US" sz="2000" dirty="0"/>
              <a:t> </a:t>
            </a:r>
            <a:r>
              <a:rPr lang="en-US" sz="2000" dirty="0" smtClean="0"/>
              <a:t>                  25000                     0                 25000</a:t>
            </a:r>
          </a:p>
          <a:p>
            <a:pPr lvl="1"/>
            <a:r>
              <a:rPr lang="en-US" sz="2000" dirty="0" err="1" smtClean="0"/>
              <a:t>gizmonic</a:t>
            </a:r>
            <a:r>
              <a:rPr lang="en-US" sz="2000" dirty="0" smtClean="0"/>
              <a:t>-testing       921.952                     0              921.952</a:t>
            </a:r>
          </a:p>
          <a:p>
            <a:pPr lvl="1"/>
            <a:r>
              <a:rPr lang="en-US" sz="2000" dirty="0" smtClean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</a:t>
            </a:r>
            <a:r>
              <a:rPr lang="en-US" sz="2000" dirty="0" smtClean="0"/>
              <a:t>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for </a:t>
            </a:r>
            <a:r>
              <a:rPr lang="en-US" sz="2000" dirty="0"/>
              <a:t>more information about a specific allocation, </a:t>
            </a:r>
            <a:r>
              <a:rPr lang="en-US" sz="2000" dirty="0" smtClean="0"/>
              <a:t>run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  'allocations -a &lt;allocation name</a:t>
            </a:r>
            <a:r>
              <a:rPr lang="en-US" sz="2000" dirty="0" smtClean="0"/>
              <a:t>&gt;‘</a:t>
            </a:r>
          </a:p>
          <a:p>
            <a:pPr lvl="1"/>
            <a:r>
              <a:rPr lang="en-US" sz="2000" dirty="0" smtClean="0"/>
              <a:t>allocations –a crow-lab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a </a:t>
            </a:r>
            <a:r>
              <a:rPr lang="en-US" sz="2400" dirty="0" err="1"/>
              <a:t>Lustre</a:t>
            </a:r>
            <a:r>
              <a:rPr lang="en-US" sz="2400" dirty="0"/>
              <a:t> filesystem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</a:t>
            </a:r>
            <a:r>
              <a:rPr lang="en-US" dirty="0" smtClean="0"/>
              <a:t>your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</a:t>
            </a:r>
            <a:r>
              <a:rPr lang="en-US" sz="2400" dirty="0" smtClean="0"/>
              <a:t>home and scratch directories, </a:t>
            </a:r>
            <a:r>
              <a:rPr lang="en-US" sz="2400" dirty="0"/>
              <a:t>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</a:t>
            </a:r>
            <a:r>
              <a:rPr lang="en-US" dirty="0" smtClean="0"/>
              <a:t>  Used   Avail   </a:t>
            </a:r>
            <a:r>
              <a:rPr lang="en-US" dirty="0"/>
              <a:t>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</a:t>
            </a:r>
            <a:r>
              <a:rPr lang="en-US" dirty="0" smtClean="0"/>
              <a:t>mst3k                   </a:t>
            </a:r>
            <a:r>
              <a:rPr lang="en-US" dirty="0"/>
              <a:t>50G  472M  </a:t>
            </a:r>
            <a:r>
              <a:rPr lang="en-US" dirty="0" smtClean="0"/>
              <a:t>50G   </a:t>
            </a:r>
            <a:r>
              <a:rPr lang="en-US" dirty="0"/>
              <a:t>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 smtClean="0"/>
              <a:t>====================================================================================</a:t>
            </a:r>
            <a:endParaRPr lang="en-US" dirty="0"/>
          </a:p>
          <a:p>
            <a:pPr lvl="1"/>
            <a:r>
              <a:rPr lang="en-US" dirty="0"/>
              <a:t>/</a:t>
            </a:r>
            <a:r>
              <a:rPr lang="en-US" dirty="0" smtClean="0"/>
              <a:t>scratch/mst3k           </a:t>
            </a:r>
            <a:r>
              <a:rPr lang="en-US" dirty="0"/>
              <a:t>90              </a:t>
            </a:r>
            <a:r>
              <a:rPr lang="en-US" dirty="0" smtClean="0"/>
              <a:t>        </a:t>
            </a:r>
            <a:r>
              <a:rPr lang="en-US" dirty="0"/>
              <a:t>10240           </a:t>
            </a:r>
            <a:r>
              <a:rPr lang="en-US" dirty="0" smtClean="0"/>
              <a:t>            </a:t>
            </a:r>
            <a:r>
              <a:rPr lang="en-US" dirty="0"/>
              <a:t>0          </a:t>
            </a:r>
            <a:r>
              <a:rPr lang="en-US" dirty="0" smtClean="0"/>
              <a:t>            </a:t>
            </a:r>
            <a:r>
              <a:rPr lang="en-US" dirty="0"/>
              <a:t>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 smtClean="0"/>
              <a:t>Cyberduck</a:t>
            </a:r>
            <a:r>
              <a:rPr lang="en-US" dirty="0" smtClean="0"/>
              <a:t> </a:t>
            </a:r>
            <a:r>
              <a:rPr lang="en-US" dirty="0"/>
              <a:t>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For small files, use the Upload and Download buttons in the Open </a:t>
            </a:r>
            <a:r>
              <a:rPr lang="en-US" dirty="0" err="1" smtClean="0"/>
              <a:t>onDemand</a:t>
            </a:r>
            <a:r>
              <a:rPr lang="en-US" dirty="0" smtClean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/>
              <a:t>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</a:t>
            </a:r>
            <a:r>
              <a:rPr lang="en-US" dirty="0" smtClean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err="1" smtClean="0"/>
              <a:t>git</a:t>
            </a:r>
            <a:r>
              <a:rPr lang="en-US" dirty="0" smtClean="0"/>
              <a:t> clone command to copy </a:t>
            </a:r>
            <a:r>
              <a:rPr lang="en-US" dirty="0" err="1" smtClean="0"/>
              <a:t>git</a:t>
            </a:r>
            <a:r>
              <a:rPr lang="en-US" dirty="0" smtClean="0"/>
              <a:t> repositories</a:t>
            </a: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anaconda/2020.11-py3.8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 smtClean="0"/>
              <a:t> </a:t>
            </a:r>
            <a:r>
              <a:rPr lang="en-US" dirty="0"/>
              <a:t>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600986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smtClean="0"/>
              <a:t>Queue	   Total   	Free    	Jobs    	Jobs    	           Time           </a:t>
            </a:r>
            <a:r>
              <a:rPr lang="en-US" dirty="0"/>
              <a:t>SU</a:t>
            </a:r>
          </a:p>
          <a:p>
            <a:r>
              <a:rPr lang="en-US" dirty="0"/>
              <a:t>(partition)    Cores   </a:t>
            </a:r>
            <a:r>
              <a:rPr lang="en-US" dirty="0" err="1" smtClean="0"/>
              <a:t>Cores</a:t>
            </a:r>
            <a:r>
              <a:rPr lang="en-US" dirty="0" smtClean="0"/>
              <a:t>   	Running 	Pending </a:t>
            </a:r>
            <a:r>
              <a:rPr lang="en-US" smtClean="0"/>
              <a:t>	           Limit          </a:t>
            </a:r>
            <a:r>
              <a:rPr lang="en-US" dirty="0"/>
              <a:t>Charge</a:t>
            </a:r>
          </a:p>
          <a:p>
            <a:r>
              <a:rPr lang="en-US" dirty="0" smtClean="0"/>
              <a:t>=================================================================</a:t>
            </a:r>
            <a:endParaRPr lang="en-US" dirty="0"/>
          </a:p>
          <a:p>
            <a:r>
              <a:rPr lang="en-US" dirty="0" err="1"/>
              <a:t>bii</a:t>
            </a:r>
            <a:r>
              <a:rPr lang="en-US" dirty="0"/>
              <a:t> </a:t>
            </a:r>
            <a:r>
              <a:rPr lang="en-US" dirty="0" smtClean="0"/>
              <a:t>                  200          </a:t>
            </a:r>
            <a:r>
              <a:rPr lang="en-US" dirty="0"/>
              <a:t>180  </a:t>
            </a:r>
            <a:r>
              <a:rPr lang="en-US" dirty="0" smtClean="0"/>
              <a:t>              0                </a:t>
            </a:r>
            <a:r>
              <a:rPr lang="en-US" dirty="0"/>
              <a:t>0     </a:t>
            </a:r>
            <a:r>
              <a:rPr lang="en-US" dirty="0" smtClean="0"/>
              <a:t>           </a:t>
            </a:r>
            <a:r>
              <a:rPr lang="en-US" dirty="0"/>
              <a:t>7-00:00:00     1</a:t>
            </a:r>
          </a:p>
          <a:p>
            <a:r>
              <a:rPr lang="en-US" dirty="0"/>
              <a:t>s</a:t>
            </a:r>
            <a:r>
              <a:rPr lang="en-US" dirty="0" smtClean="0"/>
              <a:t>tandard       200          180                0                0                </a:t>
            </a:r>
            <a:r>
              <a:rPr lang="en-US" dirty="0"/>
              <a:t>7-00:00:00     </a:t>
            </a:r>
            <a:r>
              <a:rPr lang="en-US" dirty="0" smtClean="0"/>
              <a:t>1</a:t>
            </a:r>
          </a:p>
          <a:p>
            <a:r>
              <a:rPr lang="en-US" dirty="0" smtClean="0"/>
              <a:t>dev                200          180                0                0                   1:00:00        </a:t>
            </a:r>
            <a:r>
              <a:rPr lang="en-US" dirty="0"/>
              <a:t>0</a:t>
            </a:r>
          </a:p>
          <a:p>
            <a:r>
              <a:rPr lang="en-US" dirty="0"/>
              <a:t>p</a:t>
            </a:r>
            <a:r>
              <a:rPr lang="en-US" dirty="0" smtClean="0"/>
              <a:t>arallel          200          180</a:t>
            </a:r>
            <a:r>
              <a:rPr lang="en-US" dirty="0"/>
              <a:t> </a:t>
            </a:r>
            <a:r>
              <a:rPr lang="en-US" dirty="0" smtClean="0"/>
              <a:t>               0                0                3-00:00:00     </a:t>
            </a:r>
            <a:r>
              <a:rPr lang="en-US" dirty="0"/>
              <a:t>1</a:t>
            </a:r>
          </a:p>
          <a:p>
            <a:r>
              <a:rPr lang="en-US" dirty="0" err="1"/>
              <a:t>largemem</a:t>
            </a:r>
            <a:r>
              <a:rPr lang="en-US" dirty="0"/>
              <a:t>     </a:t>
            </a:r>
            <a:r>
              <a:rPr lang="en-US" dirty="0" smtClean="0"/>
              <a:t>200          180                0                0                4-00:00:00     </a:t>
            </a:r>
            <a:r>
              <a:rPr lang="en-US" dirty="0"/>
              <a:t>1</a:t>
            </a:r>
          </a:p>
          <a:p>
            <a:r>
              <a:rPr lang="en-US" dirty="0" err="1"/>
              <a:t>gpu</a:t>
            </a:r>
            <a:r>
              <a:rPr lang="en-US" dirty="0"/>
              <a:t>            </a:t>
            </a:r>
            <a:r>
              <a:rPr lang="en-US" dirty="0" smtClean="0"/>
              <a:t>      28            28                 0                0                3-00:00:00     </a:t>
            </a:r>
            <a:r>
              <a:rPr lang="en-US" dirty="0"/>
              <a:t>3</a:t>
            </a:r>
          </a:p>
          <a:p>
            <a:r>
              <a:rPr lang="en-US" dirty="0" err="1"/>
              <a:t>knl</a:t>
            </a:r>
            <a:r>
              <a:rPr lang="en-US" dirty="0"/>
              <a:t>            </a:t>
            </a:r>
            <a:r>
              <a:rPr lang="en-US" dirty="0" smtClean="0"/>
              <a:t>     200          180                 0                0                3-00:00:00     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Lustre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584282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179852"/>
              </p:ext>
            </p:extLst>
          </p:nvPr>
        </p:nvGraphicFramePr>
        <p:xfrm>
          <a:off x="2152650" y="1338072"/>
          <a:ext cx="7850331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8734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837469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324152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256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 large parallel</a:t>
                      </a:r>
                      <a:r>
                        <a:rPr lang="en-US" sz="1600" baseline="0"/>
                        <a:t> jobs on up to 120 nodes (&lt;= 2400 CPU cores)</a:t>
                      </a:r>
                      <a:endParaRPr lang="en-US" sz="160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20</a:t>
                      </a:r>
                    </a:p>
                    <a:p>
                      <a:endParaRPr lang="en-US" sz="160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/>
              <a:t>SLURM is the Simple Linux Utility for Resource Management.</a:t>
            </a:r>
          </a:p>
          <a:p>
            <a:pPr lvl="1"/>
            <a:r>
              <a:rPr lang="en-US" sz="8000" dirty="0"/>
              <a:t>It manages the hardware resources on the cluster (e.g. compute nodes/</a:t>
            </a:r>
            <a:r>
              <a:rPr lang="en-US" sz="8000" dirty="0" err="1"/>
              <a:t>cpu</a:t>
            </a:r>
            <a:r>
              <a:rPr lang="en-US" sz="8000" dirty="0"/>
              <a:t> cores, compute memory, etc.).</a:t>
            </a:r>
            <a:r>
              <a:rPr lang="en-US" sz="6400" dirty="0"/>
              <a:t>	</a:t>
            </a:r>
          </a:p>
          <a:p>
            <a:pPr marL="548640" lvl="2" indent="0">
              <a:buNone/>
            </a:pPr>
            <a:endParaRPr lang="en-US" sz="7200" dirty="0"/>
          </a:p>
          <a:p>
            <a:r>
              <a:rPr lang="en-US" sz="9600" dirty="0"/>
              <a:t>SLURM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/>
              <a:t>SLURM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</a:t>
            </a:r>
            <a:r>
              <a:rPr lang="en-US" dirty="0" smtClean="0"/>
              <a:t>Script Example for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 </a:t>
            </a:r>
            <a:r>
              <a:rPr lang="en-US" sz="1600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</a:t>
            </a:r>
            <a:r>
              <a:rPr lang="en-US" dirty="0" smtClean="0"/>
              <a:t>Script Example for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anaconda/2020.11-py3.8 </a:t>
            </a:r>
            <a:r>
              <a:rPr lang="en-US" sz="1600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modules </a:t>
            </a:r>
            <a:r>
              <a:rPr lang="en-US" sz="1600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needs</a:t>
            </a:r>
          </a:p>
          <a:p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myProg.py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Submitting a SLURM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SLURM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mst3k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</a:t>
            </a:r>
            <a:r>
              <a:rPr lang="en-US" sz="1400" dirty="0" smtClean="0">
                <a:latin typeface="Courier" pitchFamily="2" charset="0"/>
                <a:cs typeface="Courier New" panose="02070309020205020404" pitchFamily="49" charset="0"/>
              </a:rPr>
              <a:t>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onDemand</a:t>
            </a:r>
            <a:r>
              <a:rPr lang="en-US" dirty="0" smtClean="0"/>
              <a:t>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onDemand</a:t>
            </a:r>
            <a:r>
              <a:rPr lang="en-US" dirty="0" smtClean="0"/>
              <a:t> is the software that we use to create our web portal to </a:t>
            </a:r>
            <a:r>
              <a:rPr lang="en-US" dirty="0" err="1" smtClean="0"/>
              <a:t>Rivanna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 soon as you see the Dashboard (shown below), you are connected to </a:t>
            </a:r>
            <a:r>
              <a:rPr lang="en-US" dirty="0" err="1" smtClean="0"/>
              <a:t>Rivanna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onDemand</a:t>
            </a:r>
            <a:r>
              <a:rPr lang="en-US" dirty="0" smtClean="0"/>
              <a:t>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Dashboard gives you links to various applications.  </a:t>
            </a:r>
          </a:p>
          <a:p>
            <a:r>
              <a:rPr lang="en-US" dirty="0" smtClean="0"/>
              <a:t>To see the links, click on “Interactive Apps” on the menu bar.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 smtClean="0"/>
          </a:p>
          <a:p>
            <a:r>
              <a:rPr lang="en-US" dirty="0" smtClean="0"/>
              <a:t>Today, we are going to look at </a:t>
            </a:r>
            <a:r>
              <a:rPr lang="en-US" dirty="0" err="1" smtClean="0"/>
              <a:t>JupyterLab</a:t>
            </a:r>
            <a:r>
              <a:rPr lang="en-US" dirty="0" smtClean="0"/>
              <a:t> and </a:t>
            </a:r>
            <a:r>
              <a:rPr lang="en-US" dirty="0" err="1" smtClean="0"/>
              <a:t>RStudio</a:t>
            </a:r>
            <a:r>
              <a:rPr lang="en-US" dirty="0" smtClean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 smtClean="0"/>
          </a:p>
          <a:p>
            <a:r>
              <a:rPr lang="en-US" dirty="0" smtClean="0"/>
              <a:t>Click on </a:t>
            </a:r>
            <a:r>
              <a:rPr lang="en-US" dirty="0" err="1" smtClean="0"/>
              <a:t>JupyterLab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JupyterLab</a:t>
            </a:r>
            <a:r>
              <a:rPr lang="en-US" dirty="0" smtClean="0"/>
              <a:t> Web Form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dirty="0" err="1" smtClean="0"/>
              <a:t>Jupyter</a:t>
            </a:r>
            <a:r>
              <a:rPr lang="en-US" dirty="0" smtClean="0"/>
              <a:t> Web Form gathers information about the computing resources that you need for your </a:t>
            </a:r>
            <a:r>
              <a:rPr lang="en-US" dirty="0" err="1" smtClean="0"/>
              <a:t>Jupyter</a:t>
            </a:r>
            <a:r>
              <a:rPr lang="en-US" dirty="0" smtClean="0"/>
              <a:t> Notebook.</a:t>
            </a:r>
          </a:p>
          <a:p>
            <a:r>
              <a:rPr lang="en-US" dirty="0" smtClean="0"/>
              <a:t>After you fill in the form, it will re-populate with the same settings the next time that you connect to it.</a:t>
            </a:r>
          </a:p>
          <a:p>
            <a:r>
              <a:rPr lang="en-US" dirty="0" smtClean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Rivanna</a:t>
            </a:r>
            <a:r>
              <a:rPr lang="en-US" dirty="0" smtClean="0"/>
              <a:t> Partition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 smtClean="0"/>
              <a:t>Recall </a:t>
            </a:r>
            <a:r>
              <a:rPr lang="en-US" sz="2000" dirty="0"/>
              <a:t>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</a:t>
            </a:r>
            <a:r>
              <a:rPr lang="en-US" dirty="0" smtClean="0"/>
              <a:t>that your session will be active.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Beware</a:t>
            </a:r>
            <a:r>
              <a:rPr lang="en-US" dirty="0"/>
              <a:t>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 smtClean="0"/>
              <a:t>The allocation is </a:t>
            </a:r>
            <a:r>
              <a:rPr lang="en-US" sz="2000" dirty="0"/>
              <a:t>a</a:t>
            </a:r>
            <a:r>
              <a:rPr lang="en-US" sz="2000" dirty="0" smtClean="0"/>
              <a:t> special </a:t>
            </a:r>
            <a:r>
              <a:rPr lang="en-US" sz="2000" dirty="0" err="1" smtClean="0"/>
              <a:t>MyGroups</a:t>
            </a:r>
            <a:r>
              <a:rPr lang="en-US" sz="2000" dirty="0" smtClean="0"/>
              <a:t> group that allows you to have access to </a:t>
            </a:r>
            <a:r>
              <a:rPr lang="en-US" sz="2000" dirty="0" err="1" smtClean="0"/>
              <a:t>Rivanna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You must be a member of a </a:t>
            </a:r>
            <a:r>
              <a:rPr lang="en-US" sz="2000" dirty="0" err="1" smtClean="0"/>
              <a:t>Rivanna</a:t>
            </a:r>
            <a:r>
              <a:rPr lang="en-US" sz="2000" dirty="0" smtClean="0"/>
              <a:t>-enabled </a:t>
            </a:r>
            <a:r>
              <a:rPr lang="en-US" sz="2000" dirty="0" err="1" smtClean="0"/>
              <a:t>MyGroup</a:t>
            </a:r>
            <a:r>
              <a:rPr lang="en-US" sz="2000" dirty="0" smtClean="0"/>
              <a:t> to have an active account.</a:t>
            </a:r>
          </a:p>
          <a:p>
            <a:r>
              <a:rPr lang="en-US" sz="2000" dirty="0" smtClean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 smtClean="0"/>
              <a:t>Clicking on the “Launch” button will submit a request for the resources that you want.</a:t>
            </a:r>
          </a:p>
          <a:p>
            <a:endParaRPr lang="en-US" dirty="0" smtClean="0"/>
          </a:p>
          <a:p>
            <a:r>
              <a:rPr lang="en-US" dirty="0" smtClean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the Session to Start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screen will transition from a “Please be patient” statement to a “Connect to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” button.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Click on the “Connect to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” button.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 to Open </a:t>
            </a:r>
            <a:r>
              <a:rPr lang="en-US" dirty="0" err="1" smtClean="0"/>
              <a:t>onDemand</a:t>
            </a:r>
            <a:r>
              <a:rPr lang="en-US" dirty="0" smtClean="0"/>
              <a:t> and start a </a:t>
            </a:r>
            <a:r>
              <a:rPr lang="en-US" dirty="0" err="1" smtClean="0"/>
              <a:t>JupyterLab</a:t>
            </a:r>
            <a:r>
              <a:rPr lang="en-US" dirty="0" smtClean="0"/>
              <a:t> session.  </a:t>
            </a:r>
          </a:p>
          <a:p>
            <a:pPr lvl="1"/>
            <a:r>
              <a:rPr lang="en-US" dirty="0" smtClean="0"/>
              <a:t>When it comes up, you will see a list of files (if any) in your home directory and a set of tiles for underlying applications (e.g., Python, R, </a:t>
            </a:r>
            <a:r>
              <a:rPr lang="en-US" dirty="0" err="1" smtClean="0"/>
              <a:t>Tensorflow</a:t>
            </a:r>
            <a:r>
              <a:rPr lang="en-US" dirty="0" smtClean="0"/>
              <a:t>).  </a:t>
            </a:r>
          </a:p>
          <a:p>
            <a:pPr lvl="1"/>
            <a:r>
              <a:rPr lang="en-US" dirty="0" smtClean="0"/>
              <a:t> You may see a slightly different set of tiles in your account – there are some customized tiles in this account.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Activity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When you are done with your </a:t>
            </a:r>
            <a:r>
              <a:rPr lang="en-US" dirty="0" err="1" smtClean="0"/>
              <a:t>Jupyter</a:t>
            </a:r>
            <a:r>
              <a:rPr lang="en-US" dirty="0" smtClean="0"/>
              <a:t> Notebook, it is very important to delete the session.</a:t>
            </a:r>
          </a:p>
          <a:p>
            <a:r>
              <a:rPr lang="en-US" dirty="0" smtClean="0"/>
              <a:t>Go back to the browser tab labeled “Interactive Sessions” and click on the red “Delete” button.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Your Session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 smtClean="0"/>
          </a:p>
          <a:p>
            <a:r>
              <a:rPr lang="en-US" dirty="0" smtClean="0"/>
              <a:t>Return to the Dashboard tab and click on </a:t>
            </a:r>
            <a:r>
              <a:rPr lang="en-US" dirty="0" err="1" smtClean="0"/>
              <a:t>RStudio</a:t>
            </a:r>
            <a:r>
              <a:rPr lang="en-US" dirty="0" smtClean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Web Form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dirty="0" err="1" smtClean="0"/>
              <a:t>RStudio</a:t>
            </a:r>
            <a:r>
              <a:rPr lang="en-US" dirty="0" smtClean="0"/>
              <a:t> Web Form is similar to what you saw with the </a:t>
            </a:r>
            <a:r>
              <a:rPr lang="en-US" dirty="0" err="1" smtClean="0"/>
              <a:t>Jupyter</a:t>
            </a:r>
            <a:r>
              <a:rPr lang="en-US" dirty="0" smtClean="0"/>
              <a:t> Web Form.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Version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have three versions of R available.</a:t>
            </a:r>
          </a:p>
          <a:p>
            <a:r>
              <a:rPr lang="en-US" dirty="0" smtClean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 smtClean="0"/>
              <a:t>Rivanna</a:t>
            </a:r>
            <a:r>
              <a:rPr lang="en-US" dirty="0" smtClean="0"/>
              <a:t> Partition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partitions are the same as in the </a:t>
            </a:r>
            <a:r>
              <a:rPr lang="en-US" dirty="0" err="1" smtClean="0"/>
              <a:t>JupyterLab</a:t>
            </a:r>
            <a:r>
              <a:rPr lang="en-US" dirty="0" smtClean="0"/>
              <a:t> Web Form, but we recommend mostly </a:t>
            </a:r>
            <a:r>
              <a:rPr lang="en-US" dirty="0" smtClean="0">
                <a:solidFill>
                  <a:srgbClr val="0066FF"/>
                </a:solidFill>
              </a:rPr>
              <a:t>Standard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66FF"/>
                </a:solidFill>
              </a:rPr>
              <a:t>Dev</a:t>
            </a:r>
            <a:r>
              <a:rPr lang="en-US" dirty="0" smtClean="0"/>
              <a:t>, or </a:t>
            </a:r>
            <a:r>
              <a:rPr lang="en-US" dirty="0" smtClean="0">
                <a:solidFill>
                  <a:srgbClr val="0066FF"/>
                </a:solidFill>
              </a:rPr>
              <a:t>Instructional </a:t>
            </a:r>
            <a:r>
              <a:rPr lang="en-US" dirty="0" smtClean="0"/>
              <a:t>for </a:t>
            </a:r>
            <a:r>
              <a:rPr lang="en-US" dirty="0" err="1" smtClean="0"/>
              <a:t>RStudio</a:t>
            </a:r>
            <a:r>
              <a:rPr lang="en-US" dirty="0" smtClean="0"/>
              <a:t> Server.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hours &amp; Allocation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Number of hours and the Allocation are the same as in the </a:t>
            </a:r>
            <a:r>
              <a:rPr lang="en-US" dirty="0" err="1" smtClean="0"/>
              <a:t>JupyterLab</a:t>
            </a:r>
            <a:r>
              <a:rPr lang="en-US" dirty="0" smtClean="0"/>
              <a:t> Web Form.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licking on the “Launch” button will submit a request for the resources that you want.</a:t>
            </a:r>
          </a:p>
          <a:p>
            <a:endParaRPr lang="en-US" dirty="0" smtClean="0"/>
          </a:p>
          <a:p>
            <a:r>
              <a:rPr lang="en-US" dirty="0" smtClean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for the Session to Start</a:t>
            </a:r>
            <a:endParaRPr lang="en-US" dirty="0"/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screen will transition from a “Please be patient” statement to a “Connect to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 Server” button.</a:t>
            </a:r>
          </a:p>
          <a:p>
            <a:endParaRPr lang="en-US" sz="2400" dirty="0" smtClean="0"/>
          </a:p>
          <a:p>
            <a:r>
              <a:rPr lang="en-US" sz="2400" dirty="0" smtClean="0"/>
              <a:t>Click on the “Connect to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 Server” button.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</a:t>
            </a:r>
            <a:r>
              <a:rPr lang="en-US" dirty="0" smtClean="0"/>
              <a:t>.</a:t>
            </a:r>
            <a:endParaRPr lang="en-US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</a:t>
            </a:r>
            <a:r>
              <a:rPr lang="en-US" dirty="0" smtClean="0"/>
              <a:t>     	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</a:t>
            </a:r>
            <a:r>
              <a:rPr lang="en-US" sz="2400" dirty="0" smtClean="0"/>
              <a:t>where </a:t>
            </a:r>
            <a:r>
              <a:rPr lang="en-US" sz="2400" b="1" dirty="0" smtClean="0"/>
              <a:t>1 </a:t>
            </a:r>
            <a:r>
              <a:rPr lang="en-US" sz="2400" b="1" dirty="0"/>
              <a:t>SU = 1 core-hour</a:t>
            </a:r>
          </a:p>
          <a:p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 to Open </a:t>
            </a:r>
            <a:r>
              <a:rPr lang="en-US" dirty="0" err="1" smtClean="0"/>
              <a:t>onDemand</a:t>
            </a:r>
            <a:r>
              <a:rPr lang="en-US" dirty="0" smtClean="0"/>
              <a:t> and start an </a:t>
            </a:r>
            <a:r>
              <a:rPr lang="en-US" dirty="0" err="1" smtClean="0"/>
              <a:t>RStudio</a:t>
            </a:r>
            <a:r>
              <a:rPr lang="en-US" dirty="0" smtClean="0"/>
              <a:t> Server session.  </a:t>
            </a:r>
          </a:p>
          <a:p>
            <a:pPr lvl="1"/>
            <a:r>
              <a:rPr lang="en-US" dirty="0" smtClean="0"/>
              <a:t>When it comes up, you will see an </a:t>
            </a:r>
            <a:r>
              <a:rPr lang="en-US" dirty="0" err="1" smtClean="0"/>
              <a:t>RStudio</a:t>
            </a:r>
            <a:r>
              <a:rPr lang="en-US" dirty="0" smtClean="0"/>
              <a:t> interface – just like you would see on your laptop.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3020289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Again, when you are done with </a:t>
            </a:r>
            <a:r>
              <a:rPr lang="en-US" dirty="0" err="1" smtClean="0"/>
              <a:t>RStudio</a:t>
            </a:r>
            <a:r>
              <a:rPr lang="en-US" dirty="0" smtClean="0"/>
              <a:t> Server, it is very important to delete the session.</a:t>
            </a:r>
          </a:p>
          <a:p>
            <a:r>
              <a:rPr lang="en-US" dirty="0" smtClean="0"/>
              <a:t>Go back to the browser tab labeled “Interactive Sessions” and click on the red “Delete” button.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Your Session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other fields?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 smtClean="0"/>
              <a:t>You may have noticed fields on the Web Forms that we left blank or stayed with the default values.  </a:t>
            </a:r>
            <a:endParaRPr lang="en-US" sz="2000" dirty="0"/>
          </a:p>
          <a:p>
            <a:r>
              <a:rPr lang="en-US" sz="2000" dirty="0" smtClean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17600" y="1355899"/>
          <a:ext cx="8128000" cy="5308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512291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615709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cores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</a:t>
                      </a:r>
                      <a:r>
                        <a:rPr lang="en-US" baseline="0" dirty="0" smtClean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Request in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r>
                        <a:rPr lang="en-US" baseline="0" dirty="0" smtClean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Work Directory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you to change the working directory of a </a:t>
                      </a:r>
                      <a:r>
                        <a:rPr lang="en-US" dirty="0" err="1" smtClean="0"/>
                        <a:t>Jupyter</a:t>
                      </a:r>
                      <a:r>
                        <a:rPr lang="en-US" dirty="0" smtClean="0"/>
                        <a:t> Notebook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dirty="0" smtClean="0"/>
                        <a:t>your /scratch folder.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Optional: </a:t>
                      </a:r>
                      <a:r>
                        <a:rPr lang="en-US" dirty="0" err="1" smtClean="0"/>
                        <a:t>Slurm</a:t>
                      </a:r>
                      <a:r>
                        <a:rPr lang="en-US" dirty="0" smtClean="0"/>
                        <a:t> Option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</a:t>
                      </a:r>
                      <a:r>
                        <a:rPr lang="en-US" baseline="0" dirty="0" smtClean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 Group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Only needed</a:t>
                      </a:r>
                      <a:r>
                        <a:rPr lang="en-US" baseline="0" dirty="0" smtClean="0"/>
                        <a:t> in you are in more than 16 allocations.  You may need to force </a:t>
                      </a:r>
                      <a:r>
                        <a:rPr lang="en-US" baseline="0" dirty="0" err="1" smtClean="0"/>
                        <a:t>Rivanna</a:t>
                      </a:r>
                      <a:r>
                        <a:rPr lang="en-US" baseline="0" dirty="0" smtClean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Only needed in you are running on a GPU node. </a:t>
                      </a:r>
                      <a:r>
                        <a:rPr lang="en-US" baseline="0" dirty="0" smtClean="0"/>
                        <a:t> The “default” for GPU type will put you on the first available GPU node.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</a:t>
            </a:r>
            <a:r>
              <a:rPr lang="en-US" sz="2400" b="1" dirty="0" smtClean="0"/>
              <a:t>Computing Zoom </a:t>
            </a:r>
            <a:r>
              <a:rPr lang="en-US" sz="2400" b="1" dirty="0"/>
              <a:t>Office Hours</a:t>
            </a:r>
          </a:p>
          <a:p>
            <a:r>
              <a:rPr lang="en-US" sz="2400" dirty="0"/>
              <a:t>Tuesdays:	3 pm – 5 </a:t>
            </a:r>
            <a:r>
              <a:rPr lang="en-US" sz="2400" dirty="0" smtClean="0"/>
              <a:t>pm</a:t>
            </a:r>
            <a:endParaRPr lang="en-US" sz="2400" dirty="0"/>
          </a:p>
          <a:p>
            <a:r>
              <a:rPr lang="en-US" sz="2400" dirty="0" smtClean="0"/>
              <a:t>Thursdays</a:t>
            </a:r>
            <a:r>
              <a:rPr lang="en-US" sz="2400" dirty="0"/>
              <a:t>:	10 am – </a:t>
            </a:r>
            <a:r>
              <a:rPr lang="en-US" sz="2400" dirty="0" smtClean="0"/>
              <a:t>noon</a:t>
            </a:r>
          </a:p>
          <a:p>
            <a:r>
              <a:rPr lang="en-US" sz="1050" dirty="0" smtClean="0"/>
              <a:t>                     </a:t>
            </a:r>
            <a:endParaRPr lang="en-US" sz="1050" dirty="0"/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32886</TotalTime>
  <Words>2975</Words>
  <Application>Microsoft Office PowerPoint</Application>
  <PresentationFormat>Widescreen</PresentationFormat>
  <Paragraphs>574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73</vt:i4>
      </vt:variant>
    </vt:vector>
  </HeadingPairs>
  <TitlesOfParts>
    <vt:vector size="100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Huband, Jacalyn M (jmh5ad)</cp:lastModifiedBy>
  <cp:revision>597</cp:revision>
  <cp:lastPrinted>2018-10-25T13:31:57Z</cp:lastPrinted>
  <dcterms:created xsi:type="dcterms:W3CDTF">2017-12-20T18:50:57Z</dcterms:created>
  <dcterms:modified xsi:type="dcterms:W3CDTF">2021-08-25T19:39:26Z</dcterms:modified>
</cp:coreProperties>
</file>